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31"/>
  </p:notesMasterIdLst>
  <p:sldIdLst>
    <p:sldId id="257" r:id="rId5"/>
    <p:sldId id="259" r:id="rId6"/>
    <p:sldId id="735" r:id="rId7"/>
    <p:sldId id="740" r:id="rId8"/>
    <p:sldId id="753" r:id="rId9"/>
    <p:sldId id="742" r:id="rId10"/>
    <p:sldId id="650" r:id="rId11"/>
    <p:sldId id="651" r:id="rId12"/>
    <p:sldId id="741" r:id="rId13"/>
    <p:sldId id="744" r:id="rId14"/>
    <p:sldId id="655" r:id="rId15"/>
    <p:sldId id="745" r:id="rId16"/>
    <p:sldId id="656" r:id="rId17"/>
    <p:sldId id="746" r:id="rId18"/>
    <p:sldId id="658" r:id="rId19"/>
    <p:sldId id="747" r:id="rId20"/>
    <p:sldId id="660" r:id="rId21"/>
    <p:sldId id="748" r:id="rId22"/>
    <p:sldId id="662" r:id="rId23"/>
    <p:sldId id="749" r:id="rId24"/>
    <p:sldId id="664" r:id="rId25"/>
    <p:sldId id="754" r:id="rId26"/>
    <p:sldId id="666" r:id="rId27"/>
    <p:sldId id="751" r:id="rId28"/>
    <p:sldId id="668" r:id="rId29"/>
    <p:sldId id="752" r:id="rId30"/>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BBD0"/>
    <a:srgbClr val="0071A1"/>
    <a:srgbClr val="025565"/>
    <a:srgbClr val="015969"/>
    <a:srgbClr val="CCDEE1"/>
    <a:srgbClr val="3A6E31"/>
    <a:srgbClr val="E06C00"/>
    <a:srgbClr val="8DC5CB"/>
    <a:srgbClr val="2AA8B0"/>
    <a:srgbClr val="F29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580"/>
    <p:restoredTop sz="92277"/>
  </p:normalViewPr>
  <p:slideViewPr>
    <p:cSldViewPr snapToObjects="1">
      <p:cViewPr varScale="1">
        <p:scale>
          <a:sx n="71" d="100"/>
          <a:sy n="71" d="100"/>
        </p:scale>
        <p:origin x="176" y="4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qdeltagare_2025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 jag vill delta / barnet vill delta</c:v>
                </c:pt>
                <c:pt idx="1">
                  <c:v>Nej, jag vill inte delta / barnet vill inte delta</c:v>
                </c:pt>
                <c:pt idx="2">
                  <c:v>Fylls i av personal: Barnet/ungdomen bedöms inte ha förmåga att svara på frågor om deltagande eller enkätfrågor</c:v>
                </c:pt>
              </c:strCache>
            </c:strRef>
          </c:cat>
          <c:val>
            <c:numRef>
              <c:f>Sheet1!$B$2:$B$4</c:f>
              <c:numCache>
                <c:formatCode>#\ ##0.000;[Red]\-#\ ##0.000</c:formatCode>
                <c:ptCount val="3"/>
                <c:pt idx="0">
                  <c:v>0.37096774193548387</c:v>
                </c:pt>
                <c:pt idx="1">
                  <c:v>0.14516129032258071</c:v>
                </c:pt>
                <c:pt idx="2">
                  <c:v>0.4838709677419355</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q8_2025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100A-C64F-9CF2-5A2D65D2A156}"/>
              </c:ext>
            </c:extLst>
          </c:dPt>
          <c:dPt>
            <c:idx val="6"/>
            <c:invertIfNegative val="0"/>
            <c:bubble3D val="0"/>
            <c:spPr>
              <a:solidFill>
                <a:srgbClr val="0071A1"/>
              </a:solidFill>
              <a:ln>
                <a:noFill/>
              </a:ln>
              <a:effectLst/>
            </c:spPr>
            <c:extLst>
              <c:ext xmlns:c16="http://schemas.microsoft.com/office/drawing/2014/chart" uri="{C3380CC4-5D6E-409C-BE32-E72D297353CC}">
                <c16:uniqueId val="{00000003-100A-C64F-9CF2-5A2D65D2A15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General</c:formatCode>
                <c:ptCount val="2"/>
                <c:pt idx="0">
                  <c:v>0.94444444444444442</c:v>
                </c:pt>
                <c:pt idx="1">
                  <c:v>5.5555555555555552E-2</c:v>
                </c:pt>
              </c:numCache>
            </c:numRef>
          </c:val>
          <c:extLst>
            <c:ext xmlns:c16="http://schemas.microsoft.com/office/drawing/2014/chart" uri="{C3380CC4-5D6E-409C-BE32-E72D297353CC}">
              <c16:uniqueId val="{00000004-100A-C64F-9CF2-5A2D65D2A156}"/>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q9_2025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6573-404A-A80C-B22F38B54972}"/>
              </c:ext>
            </c:extLst>
          </c:dPt>
          <c:dPt>
            <c:idx val="6"/>
            <c:invertIfNegative val="0"/>
            <c:bubble3D val="0"/>
            <c:spPr>
              <a:solidFill>
                <a:srgbClr val="0071A1"/>
              </a:solidFill>
              <a:ln>
                <a:noFill/>
              </a:ln>
              <a:effectLst/>
            </c:spPr>
            <c:extLst>
              <c:ext xmlns:c16="http://schemas.microsoft.com/office/drawing/2014/chart" uri="{C3380CC4-5D6E-409C-BE32-E72D297353CC}">
                <c16:uniqueId val="{00000003-6573-404A-A80C-B22F38B5497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6573-404A-A80C-B22F38B54972}"/>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q10_2025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AD3F-ED4C-8DFA-B75DFADA6497}"/>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qgender_2025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Tjej</c:v>
                </c:pt>
                <c:pt idx="1">
                  <c:v>Kille</c:v>
                </c:pt>
              </c:strCache>
            </c:strRef>
          </c:cat>
          <c:val>
            <c:numRef>
              <c:f>Sheet1!$B$2:$B$3</c:f>
              <c:numCache>
                <c:formatCode>General</c:formatCode>
                <c:ptCount val="2"/>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0.85</c:v>
                </c:pt>
                <c:pt idx="1">
                  <c:v>0.05</c:v>
                </c:pt>
                <c:pt idx="2">
                  <c:v>0.1</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q2_2025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0.95</c:v>
                </c:pt>
                <c:pt idx="1">
                  <c:v>0</c:v>
                </c:pt>
                <c:pt idx="2">
                  <c:v>0.05</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q3_2025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q4_2024</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E25-0047-A27B-2FF51A0B3603}"/>
              </c:ext>
            </c:extLst>
          </c:dPt>
          <c:dPt>
            <c:idx val="6"/>
            <c:invertIfNegative val="0"/>
            <c:bubble3D val="0"/>
            <c:spPr>
              <a:solidFill>
                <a:srgbClr val="0071A1"/>
              </a:solidFill>
              <a:ln>
                <a:noFill/>
              </a:ln>
              <a:effectLst/>
            </c:spPr>
            <c:extLst>
              <c:ext xmlns:c16="http://schemas.microsoft.com/office/drawing/2014/chart" uri="{C3380CC4-5D6E-409C-BE32-E72D297353CC}">
                <c16:uniqueId val="{00000003-2E25-0047-A27B-2FF51A0B360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0.89473684210526316</c:v>
                </c:pt>
                <c:pt idx="1">
                  <c:v>0.10526315789473679</c:v>
                </c:pt>
                <c:pt idx="2">
                  <c:v>0</c:v>
                </c:pt>
              </c:numCache>
            </c:numRef>
          </c:val>
          <c:extLst>
            <c:ext xmlns:c16="http://schemas.microsoft.com/office/drawing/2014/chart" uri="{C3380CC4-5D6E-409C-BE32-E72D297353CC}">
              <c16:uniqueId val="{00000004-2E25-0047-A27B-2FF51A0B3603}"/>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q5_2025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9D12-5F42-8C2E-EC79643BFFCC}"/>
              </c:ext>
            </c:extLst>
          </c:dPt>
          <c:dPt>
            <c:idx val="6"/>
            <c:invertIfNegative val="0"/>
            <c:bubble3D val="0"/>
            <c:spPr>
              <a:solidFill>
                <a:srgbClr val="0071A1"/>
              </a:solidFill>
              <a:ln>
                <a:noFill/>
              </a:ln>
              <a:effectLst/>
            </c:spPr>
            <c:extLst>
              <c:ext xmlns:c16="http://schemas.microsoft.com/office/drawing/2014/chart" uri="{C3380CC4-5D6E-409C-BE32-E72D297353CC}">
                <c16:uniqueId val="{00000003-9D12-5F42-8C2E-EC79643BFFCC}"/>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0.94736842105263153</c:v>
                </c:pt>
                <c:pt idx="1">
                  <c:v>5.2631578947368418E-2</c:v>
                </c:pt>
                <c:pt idx="2">
                  <c:v>0</c:v>
                </c:pt>
              </c:numCache>
            </c:numRef>
          </c:val>
          <c:extLst>
            <c:ext xmlns:c16="http://schemas.microsoft.com/office/drawing/2014/chart" uri="{C3380CC4-5D6E-409C-BE32-E72D297353CC}">
              <c16:uniqueId val="{00000004-9D12-5F42-8C2E-EC79643BFFCC}"/>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q6_2025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4448-9A4E-8929-9AD71424034A}"/>
              </c:ext>
            </c:extLst>
          </c:dPt>
          <c:dPt>
            <c:idx val="6"/>
            <c:invertIfNegative val="0"/>
            <c:bubble3D val="0"/>
            <c:spPr>
              <a:solidFill>
                <a:srgbClr val="0071A1"/>
              </a:solidFill>
              <a:ln>
                <a:noFill/>
              </a:ln>
              <a:effectLst/>
            </c:spPr>
            <c:extLst>
              <c:ext xmlns:c16="http://schemas.microsoft.com/office/drawing/2014/chart" uri="{C3380CC4-5D6E-409C-BE32-E72D297353CC}">
                <c16:uniqueId val="{00000003-4448-9A4E-8929-9AD71424034A}"/>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4448-9A4E-8929-9AD71424034A}"/>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q7_2025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291-D34C-ABA3-2DD33F4A400E}"/>
              </c:ext>
            </c:extLst>
          </c:dPt>
          <c:dPt>
            <c:idx val="6"/>
            <c:invertIfNegative val="0"/>
            <c:bubble3D val="0"/>
            <c:spPr>
              <a:solidFill>
                <a:srgbClr val="0071A1"/>
              </a:solidFill>
              <a:ln>
                <a:noFill/>
              </a:ln>
              <a:effectLst/>
            </c:spPr>
            <c:extLst>
              <c:ext xmlns:c16="http://schemas.microsoft.com/office/drawing/2014/chart" uri="{C3380CC4-5D6E-409C-BE32-E72D297353CC}">
                <c16:uniqueId val="{00000003-2291-D34C-ABA3-2DD33F4A400E}"/>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c:v>
                </c:pt>
                <c:pt idx="1">
                  <c:v>0</c:v>
                </c:pt>
                <c:pt idx="2">
                  <c:v>1</c:v>
                </c:pt>
              </c:numCache>
            </c:numRef>
          </c:val>
          <c:extLst>
            <c:ext xmlns:c16="http://schemas.microsoft.com/office/drawing/2014/chart" uri="{C3380CC4-5D6E-409C-BE32-E72D297353CC}">
              <c16:uniqueId val="{00000004-2291-D34C-ABA3-2DD33F4A400E}"/>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2025-12-02</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15486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4070944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1A202B6-01B5-D644-AEF6-2AC400292CD8}" type="slidenum">
              <a:rPr lang="sv-SE" smtClean="0"/>
              <a:t>21</a:t>
            </a:fld>
            <a:endParaRPr lang="sv-SE"/>
          </a:p>
        </p:txBody>
      </p:sp>
    </p:spTree>
    <p:extLst>
      <p:ext uri="{BB962C8B-B14F-4D97-AF65-F5344CB8AC3E}">
        <p14:creationId xmlns:p14="http://schemas.microsoft.com/office/powerpoint/2010/main" val="3381813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24156" y="2492896"/>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Avlösarservice</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Göteborg</a:t>
            </a:r>
            <a:endParaRPr lang="sv-SE" sz="2000" b="1" kern="0" dirty="0">
              <a:solidFill>
                <a:srgbClr val="231F20"/>
              </a:solidFill>
              <a:latin typeface="Arial Black" charset="0"/>
              <a:ea typeface="Arial Black" charset="0"/>
              <a:cs typeface="Arial Black" charset="0"/>
            </a:endParaRPr>
          </a:p>
        </p:txBody>
      </p:sp>
      <p:pic>
        <p:nvPicPr>
          <p:cNvPr id="3" name="Bildobjekt 2">
            <a:extLst>
              <a:ext uri="{FF2B5EF4-FFF2-40B4-BE49-F238E27FC236}">
                <a16:creationId xmlns:a16="http://schemas.microsoft.com/office/drawing/2014/main" id="{E9670B28-CA72-21DE-2802-642FE4F7C4EF}"/>
              </a:ext>
            </a:extLst>
          </p:cNvPr>
          <p:cNvPicPr>
            <a:picLocks noChangeAspect="1"/>
          </p:cNvPicPr>
          <p:nvPr/>
        </p:nvPicPr>
        <p:blipFill>
          <a:blip r:embed="rId2"/>
          <a:srcRect t="30736" b="30736"/>
          <a:stretch/>
        </p:blipFill>
        <p:spPr>
          <a:xfrm>
            <a:off x="547042" y="260648"/>
            <a:ext cx="1800200" cy="693568"/>
          </a:xfrm>
          <a:prstGeom prst="rect">
            <a:avLst/>
          </a:prstGeom>
        </p:spPr>
      </p:pic>
      <p:pic>
        <p:nvPicPr>
          <p:cNvPr id="2" name="Bildobjekt 1">
            <a:extLst>
              <a:ext uri="{FF2B5EF4-FFF2-40B4-BE49-F238E27FC236}">
                <a16:creationId xmlns:a16="http://schemas.microsoft.com/office/drawing/2014/main" id="{3E123003-D15A-3679-ABF0-50A55B914369}"/>
              </a:ext>
            </a:extLst>
          </p:cNvPr>
          <p:cNvPicPr>
            <a:picLocks noChangeAspect="1"/>
          </p:cNvPicPr>
          <p:nvPr/>
        </p:nvPicPr>
        <p:blipFill>
          <a:blip r:embed="rId3"/>
          <a:stretch>
            <a:fillRect/>
          </a:stretch>
        </p:blipFill>
        <p:spPr>
          <a:xfrm>
            <a:off x="2504728" y="395934"/>
            <a:ext cx="570461" cy="521162"/>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Får du den hjälp du vill ha av avlösaren? Resultat för 2025</a:t>
            </a:r>
            <a:endParaRPr lang="en-US" sz="2400" dirty="0">
              <a:latin typeface="Arial" panose="020B0604020202020204" pitchFamily="34" charset="0"/>
              <a:cs typeface="Arial" panose="020B0604020202020204" pitchFamily="34" charset="0"/>
            </a:endParaRP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1597238987"/>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266953521"/>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Ja​</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90 %​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10 %​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A4450470-B2A7-C228-64DA-6E8A611C88C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029469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11</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avlösaren om dig?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6496" y="6453336"/>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271935457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30DCD993-FD99-A889-AC4C-D4973403451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97817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D585C-7449-86A6-EE9B-69A9E1880EC0}"/>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556EEF72-AE34-15C8-9400-4B311B1105C6}"/>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1BE1674F-0595-DE67-3A8C-D99A1D2D757F}"/>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avlösaren om dig?</a:t>
            </a:r>
          </a:p>
        </p:txBody>
      </p:sp>
      <p:graphicFrame>
        <p:nvGraphicFramePr>
          <p:cNvPr id="2" name="Tabell 10">
            <a:extLst>
              <a:ext uri="{FF2B5EF4-FFF2-40B4-BE49-F238E27FC236}">
                <a16:creationId xmlns:a16="http://schemas.microsoft.com/office/drawing/2014/main" id="{C2CD0118-40B8-57E3-A4BA-90C1E9F048F6}"/>
              </a:ext>
            </a:extLst>
          </p:cNvPr>
          <p:cNvGraphicFramePr>
            <a:graphicFrameLocks noGrp="1"/>
          </p:cNvGraphicFramePr>
          <p:nvPr>
            <p:extLst>
              <p:ext uri="{D42A27DB-BD31-4B8C-83A1-F6EECF244321}">
                <p14:modId xmlns:p14="http://schemas.microsoft.com/office/powerpoint/2010/main" val="3521359065"/>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66175163"/>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36</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100%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90 %​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10 %​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D9774D20-8008-2629-DADF-38797EBCF26F}"/>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3656079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7992889"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avlösaren med dig så att du förstår vad hen menar?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3363"/>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2EC27BCB-712C-898F-910B-01A6BEA8694C}"/>
              </a:ext>
            </a:extLst>
          </p:cNvPr>
          <p:cNvGraphicFramePr/>
          <p:nvPr>
            <p:extLst>
              <p:ext uri="{D42A27DB-BD31-4B8C-83A1-F6EECF244321}">
                <p14:modId xmlns:p14="http://schemas.microsoft.com/office/powerpoint/2010/main" val="312773366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42BCF0AA-9C04-D530-C634-39572EC416A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517059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C3610-88C4-57FA-8812-F66933141E56}"/>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B92E2460-A2D5-EE11-EE26-57C6D7F690CA}"/>
              </a:ext>
            </a:extLst>
          </p:cNvPr>
          <p:cNvSpPr>
            <a:spLocks noGrp="1"/>
          </p:cNvSpPr>
          <p:nvPr>
            <p:ph type="sldNum" sz="quarter" idx="11"/>
          </p:nvPr>
        </p:nvSpPr>
        <p:spPr/>
        <p:txBody>
          <a:bodyPr/>
          <a:lstStyle/>
          <a:p>
            <a:fld id="{35DC3D6C-A556-0D48-B15A-DD8A2D5F88FC}" type="slidenum">
              <a:rPr lang="sv-SE" smtClean="0"/>
              <a:t>14</a:t>
            </a:fld>
            <a:endParaRPr lang="sv-SE"/>
          </a:p>
        </p:txBody>
      </p:sp>
      <p:sp>
        <p:nvSpPr>
          <p:cNvPr id="7" name="TextBox 14">
            <a:extLst>
              <a:ext uri="{FF2B5EF4-FFF2-40B4-BE49-F238E27FC236}">
                <a16:creationId xmlns:a16="http://schemas.microsoft.com/office/drawing/2014/main" id="{52BF2F89-26A7-A01C-B049-F9199DCB9A00}"/>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avlösaren med dig så att du förstår vad hen menar?</a:t>
            </a:r>
          </a:p>
        </p:txBody>
      </p:sp>
      <p:graphicFrame>
        <p:nvGraphicFramePr>
          <p:cNvPr id="2" name="Tabell 10">
            <a:extLst>
              <a:ext uri="{FF2B5EF4-FFF2-40B4-BE49-F238E27FC236}">
                <a16:creationId xmlns:a16="http://schemas.microsoft.com/office/drawing/2014/main" id="{294E1DA3-C241-E01A-46BB-BCD3C8104D6C}"/>
              </a:ext>
            </a:extLst>
          </p:cNvPr>
          <p:cNvGraphicFramePr>
            <a:graphicFrameLocks noGrp="1"/>
          </p:cNvGraphicFramePr>
          <p:nvPr>
            <p:extLst>
              <p:ext uri="{D42A27DB-BD31-4B8C-83A1-F6EECF244321}">
                <p14:modId xmlns:p14="http://schemas.microsoft.com/office/powerpoint/2010/main" val="3687740791"/>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424601600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89%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100 %​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E4FC127E-A779-3D7F-26A1-9A8293442F6B}"/>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3377182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avlösaren vad du säger?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6496" y="64273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2A5F65CA-FE12-08F4-6932-45DE610572FD}"/>
              </a:ext>
            </a:extLst>
          </p:cNvPr>
          <p:cNvGraphicFramePr/>
          <p:nvPr>
            <p:extLst>
              <p:ext uri="{D42A27DB-BD31-4B8C-83A1-F6EECF244321}">
                <p14:modId xmlns:p14="http://schemas.microsoft.com/office/powerpoint/2010/main" val="2720165418"/>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5794D1A8-CDCF-1B49-6F94-67460C4256A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947876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093E4-4AB1-8FE2-E252-A1AF41C4E189}"/>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CB1962C-196A-31CA-D2E6-E3D45FF4A71E}"/>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7547ABB5-ED88-C91F-E32C-598A8C8808F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avlösaren vad du säger?</a:t>
            </a:r>
          </a:p>
        </p:txBody>
      </p:sp>
      <p:graphicFrame>
        <p:nvGraphicFramePr>
          <p:cNvPr id="2" name="Tabell 10">
            <a:extLst>
              <a:ext uri="{FF2B5EF4-FFF2-40B4-BE49-F238E27FC236}">
                <a16:creationId xmlns:a16="http://schemas.microsoft.com/office/drawing/2014/main" id="{D5466402-9B0A-3085-BF50-B0A04C9954DA}"/>
              </a:ext>
            </a:extLst>
          </p:cNvPr>
          <p:cNvGraphicFramePr>
            <a:graphicFrameLocks noGrp="1"/>
          </p:cNvGraphicFramePr>
          <p:nvPr>
            <p:extLst>
              <p:ext uri="{D42A27DB-BD31-4B8C-83A1-F6EECF244321}">
                <p14:modId xmlns:p14="http://schemas.microsoft.com/office/powerpoint/2010/main" val="3599424748"/>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801337105"/>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89 %​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11 %​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5" name="textruta 4">
            <a:extLst>
              <a:ext uri="{FF2B5EF4-FFF2-40B4-BE49-F238E27FC236}">
                <a16:creationId xmlns:a16="http://schemas.microsoft.com/office/drawing/2014/main" id="{FEAA5C80-4802-0C4F-CDC3-40E0FFB0FC93}"/>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632581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17</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Känner du dig trygg med avlösaren? Resultat för 2025</a:t>
            </a:r>
            <a:endParaRPr lang="en-US" sz="2400" b="0" i="0" dirty="0">
              <a:effectLst/>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B687189B-8FBF-86F2-5742-36B9F42B01F7}"/>
              </a:ext>
            </a:extLst>
          </p:cNvPr>
          <p:cNvGraphicFramePr/>
          <p:nvPr>
            <p:extLst>
              <p:ext uri="{D42A27DB-BD31-4B8C-83A1-F6EECF244321}">
                <p14:modId xmlns:p14="http://schemas.microsoft.com/office/powerpoint/2010/main" val="2767986242"/>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DB9E6E8B-9CDF-E8A4-11F1-5B5EC71E5012}"/>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4220084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37867-ACE3-8210-BF57-36B05E6C037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51642738-1878-60D7-3CA9-7D21126C45D4}"/>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FFF510E2-C442-81DD-0E89-0546706EEE89}"/>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Känner du dig trygg med avlösaren?</a:t>
            </a:r>
            <a:endParaRPr lang="en-US" sz="2400" dirty="0">
              <a:latin typeface="Arial" panose="020B0604020202020204" pitchFamily="34" charset="0"/>
              <a:cs typeface="Arial" panose="020B0604020202020204" pitchFamily="34" charset="0"/>
            </a:endParaRPr>
          </a:p>
        </p:txBody>
      </p:sp>
      <p:graphicFrame>
        <p:nvGraphicFramePr>
          <p:cNvPr id="2" name="Tabell 10">
            <a:extLst>
              <a:ext uri="{FF2B5EF4-FFF2-40B4-BE49-F238E27FC236}">
                <a16:creationId xmlns:a16="http://schemas.microsoft.com/office/drawing/2014/main" id="{E758D079-8354-6C8E-7C1A-3512CE053B07}"/>
              </a:ext>
            </a:extLst>
          </p:cNvPr>
          <p:cNvGraphicFramePr>
            <a:graphicFrameLocks noGrp="1"/>
          </p:cNvGraphicFramePr>
          <p:nvPr>
            <p:extLst>
              <p:ext uri="{D42A27DB-BD31-4B8C-83A1-F6EECF244321}">
                <p14:modId xmlns:p14="http://schemas.microsoft.com/office/powerpoint/2010/main" val="1820967610"/>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2429221895"/>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36</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100%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100 %​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5" name="textruta 4">
            <a:extLst>
              <a:ext uri="{FF2B5EF4-FFF2-40B4-BE49-F238E27FC236}">
                <a16:creationId xmlns:a16="http://schemas.microsoft.com/office/drawing/2014/main" id="{7BF0FBF6-9F27-F801-DE31-2FD0FCDFB4A2}"/>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2880109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7632849"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när du är med avlösaren?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D5C2DC97-400E-F56E-A080-13322030EAC7}"/>
              </a:ext>
            </a:extLst>
          </p:cNvPr>
          <p:cNvGraphicFramePr/>
          <p:nvPr>
            <p:extLst>
              <p:ext uri="{D42A27DB-BD31-4B8C-83A1-F6EECF244321}">
                <p14:modId xmlns:p14="http://schemas.microsoft.com/office/powerpoint/2010/main" val="1465740808"/>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81F59FE-64CB-1527-2073-E9AACE46209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869097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8097856"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har hanterats av analysföretaget Lysio Research på uppdrag av förvaltningen för funktionsstöd i Göteborgs stad.</a:t>
            </a:r>
          </a:p>
          <a:p>
            <a:r>
              <a:rPr lang="sv-SE" sz="1100" dirty="0">
                <a:solidFill>
                  <a:srgbClr val="231F20"/>
                </a:solidFill>
              </a:rPr>
              <a:t> </a:t>
            </a:r>
          </a:p>
          <a:p>
            <a:r>
              <a:rPr lang="sv-SE" sz="1100" dirty="0">
                <a:solidFill>
                  <a:srgbClr val="231F20"/>
                </a:solidFill>
              </a:rPr>
              <a:t>Denna rapport gäller: Avlösarservice</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1" y="204432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272480" y="2453413"/>
            <a:ext cx="7910995"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brukare. Det innebär att en brukare enbart kan svara på respektive enkät en gång, vilket är en förutsättning för att resultat och svarsfrekvens ska vara korrekt. Varje enhet har fått en uppsättning unika koder som de sedan distribuerat till brukarna på den aktuella enheten.</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3605100"/>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Svarsfrekvens</a:t>
            </a:r>
            <a:endParaRPr lang="sv-SE" sz="2000" b="1" kern="0" dirty="0">
              <a:solidFill>
                <a:srgbClr val="231F20"/>
              </a:solidFill>
              <a:latin typeface="Arial Black" charset="0"/>
              <a:ea typeface="Arial Black" charset="0"/>
              <a:cs typeface="Arial Black" charset="0"/>
            </a:endParaRP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69" y="4007878"/>
            <a:ext cx="7354444" cy="20854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en-US" sz="1100" dirty="0">
                <a:solidFill>
                  <a:srgbClr val="231F20"/>
                </a:solidFill>
              </a:rPr>
              <a:t>Antal </a:t>
            </a:r>
            <a:r>
              <a:rPr lang="en-US" sz="1100" dirty="0" err="1">
                <a:solidFill>
                  <a:srgbClr val="231F20"/>
                </a:solidFill>
              </a:rPr>
              <a:t>brukare</a:t>
            </a:r>
            <a:r>
              <a:rPr lang="en-US" sz="1100" dirty="0">
                <a:solidFill>
                  <a:srgbClr val="231F20"/>
                </a:solidFill>
              </a:rPr>
              <a:t> som ingick i målgruppen för enkäten var 277. Totalt sett </a:t>
            </a:r>
            <a:r>
              <a:rPr lang="en-US" sz="1100" dirty="0" err="1">
                <a:solidFill>
                  <a:srgbClr val="231F20"/>
                </a:solidFill>
              </a:rPr>
              <a:t>har</a:t>
            </a:r>
            <a:r>
              <a:rPr lang="en-US" sz="1100" dirty="0">
                <a:solidFill>
                  <a:srgbClr val="231F20"/>
                </a:solidFill>
              </a:rPr>
              <a:t> 20 svar inkommit. Det innebär att svarsfrekvensen </a:t>
            </a:r>
            <a:r>
              <a:rPr lang="en-US" sz="1100" dirty="0" err="1">
                <a:solidFill>
                  <a:srgbClr val="231F20"/>
                </a:solidFill>
              </a:rPr>
              <a:t>är</a:t>
            </a:r>
            <a:r>
              <a:rPr lang="en-US" sz="1100" dirty="0">
                <a:solidFill>
                  <a:srgbClr val="231F20"/>
                </a:solidFill>
              </a:rPr>
              <a:t> 7 </a:t>
            </a:r>
            <a:r>
              <a:rPr lang="en-US" sz="1100" dirty="0" err="1">
                <a:solidFill>
                  <a:srgbClr val="231F20"/>
                </a:solidFill>
              </a:rPr>
              <a:t>procent</a:t>
            </a:r>
            <a:r>
              <a:rPr lang="en-US" sz="1100" dirty="0">
                <a:solidFill>
                  <a:srgbClr val="231F20"/>
                </a:solidFill>
              </a:rPr>
              <a:t>. </a:t>
            </a:r>
            <a:r>
              <a:rPr lang="sv-SE" sz="1100" dirty="0">
                <a:solidFill>
                  <a:srgbClr val="231F20"/>
                </a:solidFill>
              </a:rPr>
              <a:t>Resultat visas inte för frågor med färre än fem svar. En låg svarsfrekvens eller ett litet antal deltagare i undersökningen innebär att resultaten ska tolkas med försiktighet. </a:t>
            </a:r>
            <a:endParaRPr lang="en-US" sz="1100" dirty="0">
              <a:solidFill>
                <a:srgbClr val="231F20"/>
              </a:solidFill>
            </a:endParaRPr>
          </a:p>
        </p:txBody>
      </p:sp>
      <p:sp>
        <p:nvSpPr>
          <p:cNvPr id="2" name="textruta 1">
            <a:extLst>
              <a:ext uri="{FF2B5EF4-FFF2-40B4-BE49-F238E27FC236}">
                <a16:creationId xmlns:a16="http://schemas.microsoft.com/office/drawing/2014/main" id="{71E591F9-40D6-6DE7-CFD3-9681BCE167D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58781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A4E95-D8B7-D239-AAAC-37F8BE5D3B57}"/>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30C16229-5406-38C5-0ECB-AD360CF2A0BC}"/>
              </a:ext>
            </a:extLst>
          </p:cNvPr>
          <p:cNvSpPr>
            <a:spLocks noGrp="1"/>
          </p:cNvSpPr>
          <p:nvPr>
            <p:ph type="sldNum" sz="quarter" idx="11"/>
          </p:nvPr>
        </p:nvSpPr>
        <p:spPr/>
        <p:txBody>
          <a:bodyPr/>
          <a:lstStyle/>
          <a:p>
            <a:fld id="{35DC3D6C-A556-0D48-B15A-DD8A2D5F88FC}" type="slidenum">
              <a:rPr lang="sv-SE" smtClean="0"/>
              <a:t>20</a:t>
            </a:fld>
            <a:endParaRPr lang="sv-SE"/>
          </a:p>
        </p:txBody>
      </p:sp>
      <p:sp>
        <p:nvSpPr>
          <p:cNvPr id="7" name="TextBox 14">
            <a:extLst>
              <a:ext uri="{FF2B5EF4-FFF2-40B4-BE49-F238E27FC236}">
                <a16:creationId xmlns:a16="http://schemas.microsoft.com/office/drawing/2014/main" id="{7505E5EA-B3EC-D387-8EA9-5692B4892692}"/>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när du är med avlösaren?</a:t>
            </a:r>
          </a:p>
        </p:txBody>
      </p:sp>
      <p:graphicFrame>
        <p:nvGraphicFramePr>
          <p:cNvPr id="2" name="Tabell 10">
            <a:extLst>
              <a:ext uri="{FF2B5EF4-FFF2-40B4-BE49-F238E27FC236}">
                <a16:creationId xmlns:a16="http://schemas.microsoft.com/office/drawing/2014/main" id="{615B291A-A8AE-514F-BBBD-B224BF30F2A3}"/>
              </a:ext>
            </a:extLst>
          </p:cNvPr>
          <p:cNvGraphicFramePr>
            <a:graphicFrameLocks noGrp="1"/>
          </p:cNvGraphicFramePr>
          <p:nvPr>
            <p:extLst>
              <p:ext uri="{D42A27DB-BD31-4B8C-83A1-F6EECF244321}">
                <p14:modId xmlns:p14="http://schemas.microsoft.com/office/powerpoint/2010/main" val="677479039"/>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392157494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11%​</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100%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89%​</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73D34B9C-7A29-7DFC-B7A4-DB66B084D3AB}"/>
              </a:ext>
            </a:extLst>
          </p:cNvPr>
          <p:cNvSpPr txBox="1"/>
          <p:nvPr/>
        </p:nvSpPr>
        <p:spPr>
          <a:xfrm>
            <a:off x="416496" y="6437948"/>
            <a:ext cx="432048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Svarsalternativen har ändrats från ”Aldrig”, ”Ibland”, ”Ofta” till ”Nej”, ”Ibland”, ”Ja”.</a:t>
            </a:r>
          </a:p>
        </p:txBody>
      </p:sp>
      <p:sp>
        <p:nvSpPr>
          <p:cNvPr id="5" name="textruta 4">
            <a:extLst>
              <a:ext uri="{FF2B5EF4-FFF2-40B4-BE49-F238E27FC236}">
                <a16:creationId xmlns:a16="http://schemas.microsoft.com/office/drawing/2014/main" id="{13C062E0-5F6C-1FFC-BABF-344532681AF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431668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21</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när du är med avlösaren?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38132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18</a:t>
            </a:r>
          </a:p>
        </p:txBody>
      </p:sp>
      <p:graphicFrame>
        <p:nvGraphicFramePr>
          <p:cNvPr id="2" name="Diagram 1">
            <a:extLst>
              <a:ext uri="{FF2B5EF4-FFF2-40B4-BE49-F238E27FC236}">
                <a16:creationId xmlns:a16="http://schemas.microsoft.com/office/drawing/2014/main" id="{23966F43-036B-5372-7535-C084ACC2DEF9}"/>
              </a:ext>
            </a:extLst>
          </p:cNvPr>
          <p:cNvGraphicFramePr/>
          <p:nvPr>
            <p:extLst>
              <p:ext uri="{D42A27DB-BD31-4B8C-83A1-F6EECF244321}">
                <p14:modId xmlns:p14="http://schemas.microsoft.com/office/powerpoint/2010/main" val="261798803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ruta 3">
            <a:extLst>
              <a:ext uri="{FF2B5EF4-FFF2-40B4-BE49-F238E27FC236}">
                <a16:creationId xmlns:a16="http://schemas.microsoft.com/office/drawing/2014/main" id="{16752C6B-D509-BAEB-070B-5FD2D3401E4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2601437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FE94F-40BF-CBAF-809F-2B78E0735AD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DB767F6F-83E6-844D-480B-D361504C74FD}"/>
              </a:ext>
            </a:extLst>
          </p:cNvPr>
          <p:cNvSpPr>
            <a:spLocks noGrp="1"/>
          </p:cNvSpPr>
          <p:nvPr>
            <p:ph type="sldNum" sz="quarter" idx="11"/>
          </p:nvPr>
        </p:nvSpPr>
        <p:spPr/>
        <p:txBody>
          <a:bodyPr/>
          <a:lstStyle/>
          <a:p>
            <a:fld id="{35DC3D6C-A556-0D48-B15A-DD8A2D5F88FC}" type="slidenum">
              <a:rPr lang="sv-SE" smtClean="0"/>
              <a:t>22</a:t>
            </a:fld>
            <a:endParaRPr lang="sv-SE"/>
          </a:p>
        </p:txBody>
      </p:sp>
      <p:sp>
        <p:nvSpPr>
          <p:cNvPr id="7" name="TextBox 14">
            <a:extLst>
              <a:ext uri="{FF2B5EF4-FFF2-40B4-BE49-F238E27FC236}">
                <a16:creationId xmlns:a16="http://schemas.microsoft.com/office/drawing/2014/main" id="{F85B24B3-0C5D-9498-A226-74D05E4D7B8E}"/>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när du är med avlösaren?</a:t>
            </a:r>
          </a:p>
        </p:txBody>
      </p:sp>
      <p:graphicFrame>
        <p:nvGraphicFramePr>
          <p:cNvPr id="2" name="Tabell 10">
            <a:extLst>
              <a:ext uri="{FF2B5EF4-FFF2-40B4-BE49-F238E27FC236}">
                <a16:creationId xmlns:a16="http://schemas.microsoft.com/office/drawing/2014/main" id="{72186BAB-DC1D-E44D-8A4D-190DEB168DA9}"/>
              </a:ext>
            </a:extLst>
          </p:cNvPr>
          <p:cNvGraphicFramePr>
            <a:graphicFrameLocks noGrp="1"/>
          </p:cNvGraphicFramePr>
          <p:nvPr>
            <p:extLst>
              <p:ext uri="{D42A27DB-BD31-4B8C-83A1-F6EECF244321}">
                <p14:modId xmlns:p14="http://schemas.microsoft.com/office/powerpoint/2010/main" val="2453626346"/>
              </p:ext>
            </p:extLst>
          </p:nvPr>
        </p:nvGraphicFramePr>
        <p:xfrm>
          <a:off x="376540" y="2590291"/>
          <a:ext cx="9115199" cy="1876699"/>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310257949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34</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89 %​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Nej​</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11 %​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768E0836-7A1C-6E4E-DB51-A40E739015E8}"/>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3522260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23</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 Trivs du med avlösaren?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409A15EF-E3FB-201F-E8FC-3032EAAF3C5B}"/>
              </a:ext>
            </a:extLst>
          </p:cNvPr>
          <p:cNvGraphicFramePr/>
          <p:nvPr>
            <p:extLst>
              <p:ext uri="{D42A27DB-BD31-4B8C-83A1-F6EECF244321}">
                <p14:modId xmlns:p14="http://schemas.microsoft.com/office/powerpoint/2010/main" val="277648782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442F25F1-DB88-2FC4-A248-B49AD944E7A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2744002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7AD86-7860-3E84-88F2-CA8D5983CFCA}"/>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CC84402-0509-0853-E3BD-0351698D3480}"/>
              </a:ext>
            </a:extLst>
          </p:cNvPr>
          <p:cNvSpPr>
            <a:spLocks noGrp="1"/>
          </p:cNvSpPr>
          <p:nvPr>
            <p:ph type="sldNum" sz="quarter" idx="11"/>
          </p:nvPr>
        </p:nvSpPr>
        <p:spPr/>
        <p:txBody>
          <a:bodyPr/>
          <a:lstStyle/>
          <a:p>
            <a:fld id="{35DC3D6C-A556-0D48-B15A-DD8A2D5F88FC}" type="slidenum">
              <a:rPr lang="sv-SE" smtClean="0"/>
              <a:t>24</a:t>
            </a:fld>
            <a:endParaRPr lang="sv-SE"/>
          </a:p>
        </p:txBody>
      </p:sp>
      <p:sp>
        <p:nvSpPr>
          <p:cNvPr id="7" name="TextBox 14">
            <a:extLst>
              <a:ext uri="{FF2B5EF4-FFF2-40B4-BE49-F238E27FC236}">
                <a16:creationId xmlns:a16="http://schemas.microsoft.com/office/drawing/2014/main" id="{800D5EF9-3E6B-837A-51AE-467EDF7EA73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med avlösaren?</a:t>
            </a:r>
          </a:p>
        </p:txBody>
      </p:sp>
      <p:sp>
        <p:nvSpPr>
          <p:cNvPr id="9" name="textruta 8">
            <a:extLst>
              <a:ext uri="{FF2B5EF4-FFF2-40B4-BE49-F238E27FC236}">
                <a16:creationId xmlns:a16="http://schemas.microsoft.com/office/drawing/2014/main" id="{F35AC006-98C8-ED05-DC1B-61130621A7BD}"/>
              </a:ext>
            </a:extLst>
          </p:cNvPr>
          <p:cNvSpPr txBox="1"/>
          <p:nvPr/>
        </p:nvSpPr>
        <p:spPr>
          <a:xfrm>
            <a:off x="416496"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{{q9_2024_exkl2}}</a:t>
            </a:r>
            <a:endParaRPr sz="900" i="1" dirty="0">
              <a:latin typeface="Arial" panose="020B0604020202020204" pitchFamily="34" charset="0"/>
              <a:cs typeface="Arial" panose="020B0604020202020204" pitchFamily="34" charset="0"/>
            </a:endParaRPr>
          </a:p>
        </p:txBody>
      </p:sp>
      <p:graphicFrame>
        <p:nvGraphicFramePr>
          <p:cNvPr id="2" name="Tabell 10">
            <a:extLst>
              <a:ext uri="{FF2B5EF4-FFF2-40B4-BE49-F238E27FC236}">
                <a16:creationId xmlns:a16="http://schemas.microsoft.com/office/drawing/2014/main" id="{FFCA5A59-DC02-1B14-B74F-25760FD47A97}"/>
              </a:ext>
            </a:extLst>
          </p:cNvPr>
          <p:cNvGraphicFramePr>
            <a:graphicFrameLocks noGrp="1"/>
          </p:cNvGraphicFramePr>
          <p:nvPr>
            <p:extLst>
              <p:ext uri="{D42A27DB-BD31-4B8C-83A1-F6EECF244321}">
                <p14:modId xmlns:p14="http://schemas.microsoft.com/office/powerpoint/2010/main" val="1617796026"/>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2578648568"/>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100%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89 %​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11 %​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7B93B9CC-9098-CDC7-C015-0CCE90E145F9}"/>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731822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25</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avlösaren snäll?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19</a:t>
            </a:r>
          </a:p>
        </p:txBody>
      </p:sp>
      <p:graphicFrame>
        <p:nvGraphicFramePr>
          <p:cNvPr id="2" name="Diagram 1">
            <a:extLst>
              <a:ext uri="{FF2B5EF4-FFF2-40B4-BE49-F238E27FC236}">
                <a16:creationId xmlns:a16="http://schemas.microsoft.com/office/drawing/2014/main" id="{3578BBC1-ED96-59EE-1F82-47DFB4B4287A}"/>
              </a:ext>
            </a:extLst>
          </p:cNvPr>
          <p:cNvGraphicFramePr/>
          <p:nvPr>
            <p:extLst>
              <p:ext uri="{D42A27DB-BD31-4B8C-83A1-F6EECF244321}">
                <p14:modId xmlns:p14="http://schemas.microsoft.com/office/powerpoint/2010/main" val="406665557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82BCEDE-AB47-E919-DCAA-E9B59CFDA988}"/>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695462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69C2B-1DFE-A315-9CC6-20B351227BD7}"/>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FF1E0AE-79E6-E399-1D6D-A7300AE2E2E0}"/>
              </a:ext>
            </a:extLst>
          </p:cNvPr>
          <p:cNvSpPr>
            <a:spLocks noGrp="1"/>
          </p:cNvSpPr>
          <p:nvPr>
            <p:ph type="sldNum" sz="quarter" idx="11"/>
          </p:nvPr>
        </p:nvSpPr>
        <p:spPr/>
        <p:txBody>
          <a:bodyPr/>
          <a:lstStyle/>
          <a:p>
            <a:fld id="{35DC3D6C-A556-0D48-B15A-DD8A2D5F88FC}" type="slidenum">
              <a:rPr lang="sv-SE" smtClean="0"/>
              <a:t>26</a:t>
            </a:fld>
            <a:endParaRPr lang="sv-SE"/>
          </a:p>
        </p:txBody>
      </p:sp>
      <p:sp>
        <p:nvSpPr>
          <p:cNvPr id="7" name="TextBox 14">
            <a:extLst>
              <a:ext uri="{FF2B5EF4-FFF2-40B4-BE49-F238E27FC236}">
                <a16:creationId xmlns:a16="http://schemas.microsoft.com/office/drawing/2014/main" id="{CEC85943-31F7-2E4B-F6D4-067FA53402D7}"/>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avlösaren snäll?</a:t>
            </a:r>
          </a:p>
        </p:txBody>
      </p:sp>
      <p:graphicFrame>
        <p:nvGraphicFramePr>
          <p:cNvPr id="2" name="Tabell 10">
            <a:extLst>
              <a:ext uri="{FF2B5EF4-FFF2-40B4-BE49-F238E27FC236}">
                <a16:creationId xmlns:a16="http://schemas.microsoft.com/office/drawing/2014/main" id="{36F24C43-19F2-59BC-9FD9-39B2E8995704}"/>
              </a:ext>
            </a:extLst>
          </p:cNvPr>
          <p:cNvGraphicFramePr>
            <a:graphicFrameLocks noGrp="1"/>
          </p:cNvGraphicFramePr>
          <p:nvPr>
            <p:extLst>
              <p:ext uri="{D42A27DB-BD31-4B8C-83A1-F6EECF244321}">
                <p14:modId xmlns:p14="http://schemas.microsoft.com/office/powerpoint/2010/main" val="818573959"/>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3041695913"/>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100%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100 %​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0 %​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9624482F-A860-C49A-F71F-D4C4F47E873A}"/>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280092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Resultatredovisning</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7409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chemeClr val="tx1"/>
                </a:solidFill>
              </a:rPr>
              <a:t>I beräkningen av resultaten exkluderas svarsalternativen ”vet inte/vill inte svara” så att resultatet summerar till hundra procent utan alternativen ”vet inte/vill inte svara”. För att visa hur stor andel som svarat ”vet inte/vill inte svara” på en fråga, redovisas även den informationen i en separat tabell. </a:t>
            </a:r>
          </a:p>
          <a:p>
            <a:pPr lvl="0">
              <a:defRPr/>
            </a:pPr>
            <a:endParaRPr lang="sv-SE" sz="1100" strike="sngStrike" dirty="0">
              <a:solidFill>
                <a:srgbClr val="231F20"/>
              </a:solidFill>
            </a:endParaRPr>
          </a:p>
          <a:p>
            <a:pPr lvl="0">
              <a:defRPr/>
            </a:pPr>
            <a:r>
              <a:rPr lang="sv-SE" sz="1100" dirty="0">
                <a:solidFill>
                  <a:srgbClr val="231F20"/>
                </a:solidFill>
              </a:rPr>
              <a:t>Resultat visas inte för frågor med färre än fem svar.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2" y="22048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4" y="2608110"/>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När ni tar del av resultatet är det viktigt att känna till att det förekommer avrundningar i redovisningen. Det kan göra att det framstår som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1" y="3624485"/>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4027263"/>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Av anonymitetsskäl redovisas resultat uppdelat på kön om det finns minst fem svar från såväl män som kvinnor. Om könsuppdelade resultat saknas i en rapport, beror det på att det inte finns tillräckligt många svar i någon av grupperna. För att ytterligare värna om anonymiteten, anges inte antalet svar vid redovisningar uppdelade på kön, utan endast andelar. </a:t>
            </a:r>
          </a:p>
        </p:txBody>
      </p:sp>
      <p:sp>
        <p:nvSpPr>
          <p:cNvPr id="2" name="textruta 1">
            <a:extLst>
              <a:ext uri="{FF2B5EF4-FFF2-40B4-BE49-F238E27FC236}">
                <a16:creationId xmlns:a16="http://schemas.microsoft.com/office/drawing/2014/main" id="{529D2685-C51B-A375-B6D8-B707FE971B66}"/>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71860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20D63-CD9F-168A-2CC9-5CE90E4EE32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14EB5E73-5323-807C-EEA4-DCEF6EC63620}"/>
              </a:ext>
            </a:extLst>
          </p:cNvPr>
          <p:cNvSpPr>
            <a:spLocks noGrp="1"/>
          </p:cNvSpPr>
          <p:nvPr>
            <p:ph type="sldNum" sz="quarter" idx="11"/>
          </p:nvPr>
        </p:nvSpPr>
        <p:spPr/>
        <p:txBody>
          <a:bodyPr/>
          <a:lstStyle/>
          <a:p>
            <a:fld id="{35DC3D6C-A556-0D48-B15A-DD8A2D5F88FC}" type="slidenum">
              <a:rPr lang="sv-SE" smtClean="0"/>
              <a:t>5</a:t>
            </a:fld>
            <a:endParaRPr lang="sv-SE"/>
          </a:p>
        </p:txBody>
      </p:sp>
      <p:graphicFrame>
        <p:nvGraphicFramePr>
          <p:cNvPr id="12" name="Diagram 11">
            <a:extLst>
              <a:ext uri="{FF2B5EF4-FFF2-40B4-BE49-F238E27FC236}">
                <a16:creationId xmlns:a16="http://schemas.microsoft.com/office/drawing/2014/main" id="{746DE29C-0801-E5C9-9541-6214DA05B1C1}"/>
              </a:ext>
            </a:extLst>
          </p:cNvPr>
          <p:cNvGraphicFramePr/>
          <p:nvPr>
            <p:extLst>
              <p:ext uri="{D42A27DB-BD31-4B8C-83A1-F6EECF244321}">
                <p14:modId xmlns:p14="http://schemas.microsoft.com/office/powerpoint/2010/main" val="2899637293"/>
              </p:ext>
            </p:extLst>
          </p:nvPr>
        </p:nvGraphicFramePr>
        <p:xfrm>
          <a:off x="632519" y="2276872"/>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780BAE6-A683-BC73-9909-E4CEB4A84979}"/>
              </a:ext>
            </a:extLst>
          </p:cNvPr>
          <p:cNvSpPr txBox="1"/>
          <p:nvPr/>
        </p:nvSpPr>
        <p:spPr>
          <a:xfrm>
            <a:off x="632519" y="1167401"/>
            <a:ext cx="8592444" cy="435056"/>
          </a:xfrm>
          <a:prstGeom prst="rect">
            <a:avLst/>
          </a:prstGeom>
          <a:noFill/>
        </p:spPr>
        <p:txBody>
          <a:bodyPr wrap="square" rtlCol="0">
            <a:spAutoFit/>
          </a:bodyPr>
          <a:lstStyle/>
          <a:p>
            <a:pPr lvl="0">
              <a:lnSpc>
                <a:spcPct val="120000"/>
              </a:lnSpc>
              <a:spcBef>
                <a:spcPts val="1000"/>
              </a:spcBef>
            </a:pPr>
            <a:r>
              <a:rPr lang="sv-SE" sz="2000" b="1" dirty="0">
                <a:latin typeface="Arial" panose="020B0604020202020204" pitchFamily="34" charset="0"/>
                <a:cs typeface="Arial" panose="020B0604020202020204" pitchFamily="34" charset="0"/>
              </a:rPr>
              <a:t>Deltagande</a:t>
            </a:r>
            <a:r>
              <a:rPr lang="sv-SE" b="1" dirty="0">
                <a:latin typeface="Arial" panose="020B0604020202020204" pitchFamily="34" charset="0"/>
                <a:cs typeface="Arial" panose="020B0604020202020204" pitchFamily="34" charset="0"/>
              </a:rPr>
              <a:t> </a:t>
            </a:r>
            <a:r>
              <a:rPr lang="sv-SE" sz="2000" b="1" dirty="0">
                <a:solidFill>
                  <a:srgbClr val="000000"/>
                </a:solidFill>
                <a:latin typeface="Arial" panose="020B0604020202020204" pitchFamily="34" charset="0"/>
                <a:cs typeface="Arial" panose="020B0604020202020204" pitchFamily="34" charset="0"/>
              </a:rPr>
              <a:t>Resultat för 2025</a:t>
            </a:r>
          </a:p>
        </p:txBody>
      </p:sp>
      <p:sp>
        <p:nvSpPr>
          <p:cNvPr id="11" name="textruta 10">
            <a:extLst>
              <a:ext uri="{FF2B5EF4-FFF2-40B4-BE49-F238E27FC236}">
                <a16:creationId xmlns:a16="http://schemas.microsoft.com/office/drawing/2014/main" id="{2E810742-3D1A-3792-B1A1-4BDC2057AC14}"/>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62</a:t>
            </a:r>
          </a:p>
        </p:txBody>
      </p:sp>
      <p:sp>
        <p:nvSpPr>
          <p:cNvPr id="2" name="textruta 1">
            <a:extLst>
              <a:ext uri="{FF2B5EF4-FFF2-40B4-BE49-F238E27FC236}">
                <a16:creationId xmlns:a16="http://schemas.microsoft.com/office/drawing/2014/main" id="{B85B5503-FD56-D2AE-360F-EB9961574B1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45844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6</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412901472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a:t>
            </a:r>
          </a:p>
        </p:txBody>
      </p:sp>
      <p:sp>
        <p:nvSpPr>
          <p:cNvPr id="2" name="textruta 1">
            <a:extLst>
              <a:ext uri="{FF2B5EF4-FFF2-40B4-BE49-F238E27FC236}">
                <a16:creationId xmlns:a16="http://schemas.microsoft.com/office/drawing/2014/main" id="{A0D29AFC-2FE9-8E7B-97E4-B90DE6DA6F25}"/>
              </a:ext>
            </a:extLst>
          </p:cNvPr>
          <p:cNvSpPr txBox="1"/>
          <p:nvPr/>
        </p:nvSpPr>
        <p:spPr>
          <a:xfrm>
            <a:off x="417600" y="6606061"/>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Könsresultat visas inte då det är för få svar per kön.​</a:t>
            </a:r>
          </a:p>
        </p:txBody>
      </p:sp>
      <p:sp>
        <p:nvSpPr>
          <p:cNvPr id="4" name="textruta 3">
            <a:extLst>
              <a:ext uri="{FF2B5EF4-FFF2-40B4-BE49-F238E27FC236}">
                <a16:creationId xmlns:a16="http://schemas.microsoft.com/office/drawing/2014/main" id="{80F79303-C10E-A92F-0878-DA18AF2BC11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377085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7</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50157776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8" y="1167401"/>
            <a:ext cx="8928993" cy="797078"/>
          </a:xfrm>
          <a:prstGeom prst="rect">
            <a:avLst/>
          </a:prstGeom>
          <a:noFill/>
        </p:spPr>
        <p:txBody>
          <a:bodyPr wrap="square" rtlCol="0">
            <a:spAutoFit/>
          </a:bodyPr>
          <a:lstStyle/>
          <a:p>
            <a:pPr>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 när du är med avlösaren?​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20</a:t>
            </a:r>
          </a:p>
        </p:txBody>
      </p:sp>
      <p:sp>
        <p:nvSpPr>
          <p:cNvPr id="2" name="textruta 1">
            <a:extLst>
              <a:ext uri="{FF2B5EF4-FFF2-40B4-BE49-F238E27FC236}">
                <a16:creationId xmlns:a16="http://schemas.microsoft.com/office/drawing/2014/main" id="{1D4B03A9-B35A-625F-B380-C66CC01052B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04664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8</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8" y="1167401"/>
            <a:ext cx="8928993"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 när du är med avlösaren?​</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3928030410"/>
              </p:ext>
            </p:extLst>
          </p:nvPr>
        </p:nvGraphicFramePr>
        <p:xfrm>
          <a:off x="376540" y="2590291"/>
          <a:ext cx="9115199" cy="2197692"/>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2223991577"/>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779123991"/>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1945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Ja​</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85%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70 %​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20 %​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10 %​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259AFA10-1241-5AA8-8135-6FB667C21D42}"/>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1722505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21237060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Får du den hjälp du vill ha av avlösaren? Resultat för 2025</a:t>
            </a:r>
            <a:endParaRPr lang="en-US" sz="2400" b="0" i="0" dirty="0">
              <a:effectLst/>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20</a:t>
            </a:r>
          </a:p>
        </p:txBody>
      </p:sp>
      <p:sp>
        <p:nvSpPr>
          <p:cNvPr id="2" name="textruta 1">
            <a:extLst>
              <a:ext uri="{FF2B5EF4-FFF2-40B4-BE49-F238E27FC236}">
                <a16:creationId xmlns:a16="http://schemas.microsoft.com/office/drawing/2014/main" id="{12B95E9F-9509-8729-DC72-F930AF5B3EC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Avlösarservice: Göteborg</a:t>
            </a:r>
          </a:p>
        </p:txBody>
      </p:sp>
    </p:spTree>
    <p:extLst>
      <p:ext uri="{BB962C8B-B14F-4D97-AF65-F5344CB8AC3E}">
        <p14:creationId xmlns:p14="http://schemas.microsoft.com/office/powerpoint/2010/main" val="39788404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75E57F83DC25C4C88AB49C8B2205EC3" ma:contentTypeVersion="13" ma:contentTypeDescription="Skapa ett nytt dokument." ma:contentTypeScope="" ma:versionID="00864a8163aa0af1bbe9c49edab02233">
  <xsd:schema xmlns:xsd="http://www.w3.org/2001/XMLSchema" xmlns:xs="http://www.w3.org/2001/XMLSchema" xmlns:p="http://schemas.microsoft.com/office/2006/metadata/properties" xmlns:ns2="81995f5d-9335-436c-a2b5-621a7700c809" xmlns:ns3="5a1fb5e2-c5c7-409d-8567-049707731070" targetNamespace="http://schemas.microsoft.com/office/2006/metadata/properties" ma:root="true" ma:fieldsID="0464fa5e16818c3d013da92cac2de37f" ns2:_="" ns3:_="">
    <xsd:import namespace="81995f5d-9335-436c-a2b5-621a7700c809"/>
    <xsd:import namespace="5a1fb5e2-c5c7-409d-8567-04970773107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95f5d-9335-436c-a2b5-621a7700c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b54c204-4c6b-42e0-9ca7-399eb0cc1f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1fb5e2-c5c7-409d-8567-04970773107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b165f7-5224-4e0c-9499-a165b0466c05}" ma:internalName="TaxCatchAll" ma:showField="CatchAllData" ma:web="5a1fb5e2-c5c7-409d-8567-0497077310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995f5d-9335-436c-a2b5-621a7700c809">
      <Terms xmlns="http://schemas.microsoft.com/office/infopath/2007/PartnerControls"/>
    </lcf76f155ced4ddcb4097134ff3c332f>
    <TaxCatchAll xmlns="5a1fb5e2-c5c7-409d-8567-049707731070" xsi:nil="true"/>
  </documentManagement>
</p:properties>
</file>

<file path=customXml/itemProps1.xml><?xml version="1.0" encoding="utf-8"?>
<ds:datastoreItem xmlns:ds="http://schemas.openxmlformats.org/officeDocument/2006/customXml" ds:itemID="{5EA084F8-4114-4241-9928-DCBAD2F055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95f5d-9335-436c-a2b5-621a7700c809"/>
    <ds:schemaRef ds:uri="5a1fb5e2-c5c7-409d-8567-049707731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C9C4D6-0258-4F2E-8E25-9AB965910532}">
  <ds:schemaRefs>
    <ds:schemaRef ds:uri="http://schemas.microsoft.com/sharepoint/v3/contenttype/forms"/>
  </ds:schemaRefs>
</ds:datastoreItem>
</file>

<file path=customXml/itemProps3.xml><?xml version="1.0" encoding="utf-8"?>
<ds:datastoreItem xmlns:ds="http://schemas.openxmlformats.org/officeDocument/2006/customXml" ds:itemID="{FC55DF55-831E-4DCA-9B16-F489111C3861}">
  <ds:schemaRefs>
    <ds:schemaRef ds:uri="5a1fb5e2-c5c7-409d-8567-049707731070"/>
    <ds:schemaRef ds:uri="http://schemas.microsoft.com/office/2006/documentManagement/types"/>
    <ds:schemaRef ds:uri="http://schemas.openxmlformats.org/package/2006/metadata/core-properties"/>
    <ds:schemaRef ds:uri="http://www.w3.org/XML/1998/namespace"/>
    <ds:schemaRef ds:uri="http://purl.org/dc/terms/"/>
    <ds:schemaRef ds:uri="http://purl.org/dc/dcmitype/"/>
    <ds:schemaRef ds:uri="http://purl.org/dc/elements/1.1/"/>
    <ds:schemaRef ds:uri="http://schemas.microsoft.com/office/infopath/2007/PartnerControls"/>
    <ds:schemaRef ds:uri="http://schemas.microsoft.com/office/2006/metadata/properties"/>
    <ds:schemaRef ds:uri="81995f5d-9335-436c-a2b5-621a7700c809"/>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1201</Words>
  <Application>Microsoft Office PowerPoint</Application>
  <PresentationFormat>A4 (210 x 297 mm)</PresentationFormat>
  <Paragraphs>323</Paragraphs>
  <Slides>26</Slides>
  <Notes>3</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26</vt:i4>
      </vt:variant>
    </vt:vector>
  </HeadingPairs>
  <TitlesOfParts>
    <vt:vector size="30" baseType="lpstr">
      <vt:lpstr>Arial</vt:lpstr>
      <vt:lpstr>Arial Black</vt:lpstr>
      <vt:lpstr>Calibri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Birgit Lund</cp:lastModifiedBy>
  <cp:revision>680</cp:revision>
  <cp:lastPrinted>2018-04-19T16:41:41Z</cp:lastPrinted>
  <dcterms:created xsi:type="dcterms:W3CDTF">2018-04-19T14:35:35Z</dcterms:created>
  <dcterms:modified xsi:type="dcterms:W3CDTF">2025-12-02T13:09:12Z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0x010100875E57F83DC25C4C88AB49C8B2205EC3</vt:lpwstr>
  </property>
  <property fmtid="{D5CDD505-2E9C-101B-9397-08002B2CF9AE}" pid="3" name="MediaServiceImageTags">
    <vt:lpwstr/>
  </property>
</Properties>
</file>